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59" r:id="rId5"/>
    <p:sldId id="266" r:id="rId6"/>
    <p:sldId id="267" r:id="rId7"/>
    <p:sldId id="258" r:id="rId8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Hibernate" panose="02000503000000000000" charset="0"/>
      <p:regular r:id="rId14"/>
    </p:embeddedFont>
    <p:embeddedFont>
      <p:font typeface="Montserrat Classic Bold" panose="020B0600000101010101" charset="0"/>
      <p:regular r:id="rId15"/>
    </p:embeddedFont>
    <p:embeddedFont>
      <p:font typeface="MS PGothic" panose="020B0600070205080204" pitchFamily="34" charset="-128"/>
      <p:regular r:id="rId16"/>
    </p:embeddedFont>
    <p:embeddedFont>
      <p:font typeface="나눔손글씨 가람연꽃" panose="02000503000000000000" pitchFamily="2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2121" autoAdjust="0"/>
  </p:normalViewPr>
  <p:slideViewPr>
    <p:cSldViewPr>
      <p:cViewPr>
        <p:scale>
          <a:sx n="50" d="100"/>
          <a:sy n="50" d="100"/>
        </p:scale>
        <p:origin x="318" y="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CBCE7-DECF-4388-89FE-AACF6BE66EC4}" type="datetimeFigureOut">
              <a:rPr lang="ko-KR" altLang="en-US" smtClean="0"/>
              <a:t>2023-10-14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8DE87-E539-4092-BC01-F84F80CD0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426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8DE87-E539-4092-BC01-F84F80CD02F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903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8DE87-E539-4092-BC01-F84F80CD02F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559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8DE87-E539-4092-BC01-F84F80CD02F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2930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16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8.png"/><Relationship Id="rId5" Type="http://schemas.openxmlformats.org/officeDocument/2006/relationships/image" Target="../media/image14.png"/><Relationship Id="rId10" Type="http://schemas.openxmlformats.org/officeDocument/2006/relationships/image" Target="../media/image5.png"/><Relationship Id="rId4" Type="http://schemas.openxmlformats.org/officeDocument/2006/relationships/image" Target="../media/image13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16.jpe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70429" r="-7042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1214591" y="-653351"/>
            <a:ext cx="3335222" cy="3026714"/>
          </a:xfrm>
          <a:custGeom>
            <a:avLst/>
            <a:gdLst/>
            <a:ahLst/>
            <a:cxnLst/>
            <a:rect l="l" t="t" r="r" b="b"/>
            <a:pathLst>
              <a:path w="3335222" h="3026714">
                <a:moveTo>
                  <a:pt x="0" y="0"/>
                </a:moveTo>
                <a:lnTo>
                  <a:pt x="3335222" y="0"/>
                </a:lnTo>
                <a:lnTo>
                  <a:pt x="3335222" y="3026714"/>
                </a:lnTo>
                <a:lnTo>
                  <a:pt x="0" y="3026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2777434" y="-1093686"/>
            <a:ext cx="2669512" cy="2469299"/>
          </a:xfrm>
          <a:custGeom>
            <a:avLst/>
            <a:gdLst/>
            <a:ahLst/>
            <a:cxnLst/>
            <a:rect l="l" t="t" r="r" b="b"/>
            <a:pathLst>
              <a:path w="2669512" h="2469299">
                <a:moveTo>
                  <a:pt x="0" y="0"/>
                </a:moveTo>
                <a:lnTo>
                  <a:pt x="2669513" y="0"/>
                </a:lnTo>
                <a:lnTo>
                  <a:pt x="2669513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6323134" y="8156869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2523674">
            <a:off x="8574628" y="8547243"/>
            <a:ext cx="3966278" cy="3822501"/>
          </a:xfrm>
          <a:custGeom>
            <a:avLst/>
            <a:gdLst/>
            <a:ahLst/>
            <a:cxnLst/>
            <a:rect l="l" t="t" r="r" b="b"/>
            <a:pathLst>
              <a:path w="3966278" h="3822501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3748651" y="8858795"/>
            <a:ext cx="2268425" cy="1990543"/>
          </a:xfrm>
          <a:custGeom>
            <a:avLst/>
            <a:gdLst/>
            <a:ahLst/>
            <a:cxnLst/>
            <a:rect l="l" t="t" r="r" b="b"/>
            <a:pathLst>
              <a:path w="2268425" h="1990543">
                <a:moveTo>
                  <a:pt x="0" y="0"/>
                </a:moveTo>
                <a:lnTo>
                  <a:pt x="2268425" y="0"/>
                </a:lnTo>
                <a:lnTo>
                  <a:pt x="2268425" y="1990543"/>
                </a:lnTo>
                <a:lnTo>
                  <a:pt x="0" y="19905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-2829396">
            <a:off x="16595204" y="61939"/>
            <a:ext cx="3367561" cy="3245487"/>
          </a:xfrm>
          <a:custGeom>
            <a:avLst/>
            <a:gdLst/>
            <a:ahLst/>
            <a:cxnLst/>
            <a:rect l="l" t="t" r="r" b="b"/>
            <a:pathLst>
              <a:path w="3367561" h="3245487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-1214591" y="3572091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6736567" y="4592514"/>
            <a:ext cx="3102866" cy="3118458"/>
          </a:xfrm>
          <a:custGeom>
            <a:avLst/>
            <a:gdLst/>
            <a:ahLst/>
            <a:cxnLst/>
            <a:rect l="l" t="t" r="r" b="b"/>
            <a:pathLst>
              <a:path w="3102866" h="3118458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-10726236">
            <a:off x="13288786" y="-648443"/>
            <a:ext cx="4156830" cy="1979691"/>
          </a:xfrm>
          <a:custGeom>
            <a:avLst/>
            <a:gdLst/>
            <a:ahLst/>
            <a:cxnLst/>
            <a:rect l="l" t="t" r="r" b="b"/>
            <a:pathLst>
              <a:path w="4156830" h="1979691">
                <a:moveTo>
                  <a:pt x="0" y="0"/>
                </a:moveTo>
                <a:lnTo>
                  <a:pt x="4156830" y="0"/>
                </a:lnTo>
                <a:lnTo>
                  <a:pt x="4156830" y="1979691"/>
                </a:lnTo>
                <a:lnTo>
                  <a:pt x="0" y="19796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0789271" y="-1202197"/>
            <a:ext cx="2478756" cy="2404393"/>
          </a:xfrm>
          <a:custGeom>
            <a:avLst/>
            <a:gdLst/>
            <a:ahLst/>
            <a:cxnLst/>
            <a:rect l="l" t="t" r="r" b="b"/>
            <a:pathLst>
              <a:path w="2478756" h="2404393">
                <a:moveTo>
                  <a:pt x="0" y="0"/>
                </a:moveTo>
                <a:lnTo>
                  <a:pt x="2478756" y="0"/>
                </a:lnTo>
                <a:lnTo>
                  <a:pt x="2478756" y="2404394"/>
                </a:lnTo>
                <a:lnTo>
                  <a:pt x="0" y="24043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-778935" y="8261739"/>
            <a:ext cx="3287385" cy="3184654"/>
          </a:xfrm>
          <a:custGeom>
            <a:avLst/>
            <a:gdLst/>
            <a:ahLst/>
            <a:cxnLst/>
            <a:rect l="l" t="t" r="r" b="b"/>
            <a:pathLst>
              <a:path w="3287385" h="3184654">
                <a:moveTo>
                  <a:pt x="0" y="0"/>
                </a:moveTo>
                <a:lnTo>
                  <a:pt x="3287384" y="0"/>
                </a:lnTo>
                <a:lnTo>
                  <a:pt x="3287384" y="3184654"/>
                </a:lnTo>
                <a:lnTo>
                  <a:pt x="0" y="31846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3083439" y="9151851"/>
            <a:ext cx="4283445" cy="2039991"/>
          </a:xfrm>
          <a:custGeom>
            <a:avLst/>
            <a:gdLst/>
            <a:ahLst/>
            <a:cxnLst/>
            <a:rect l="l" t="t" r="r" b="b"/>
            <a:pathLst>
              <a:path w="4283445" h="2039991">
                <a:moveTo>
                  <a:pt x="0" y="0"/>
                </a:moveTo>
                <a:lnTo>
                  <a:pt x="4283444" y="0"/>
                </a:lnTo>
                <a:lnTo>
                  <a:pt x="4283444" y="2039990"/>
                </a:lnTo>
                <a:lnTo>
                  <a:pt x="0" y="203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 rot="-8754662">
            <a:off x="5893358" y="-2053103"/>
            <a:ext cx="4176376" cy="3664770"/>
          </a:xfrm>
          <a:custGeom>
            <a:avLst/>
            <a:gdLst/>
            <a:ahLst/>
            <a:cxnLst/>
            <a:rect l="l" t="t" r="r" b="b"/>
            <a:pathLst>
              <a:path w="4176376" h="3664770">
                <a:moveTo>
                  <a:pt x="0" y="0"/>
                </a:moveTo>
                <a:lnTo>
                  <a:pt x="4176376" y="0"/>
                </a:lnTo>
                <a:lnTo>
                  <a:pt x="4176376" y="3664769"/>
                </a:lnTo>
                <a:lnTo>
                  <a:pt x="0" y="3664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2632863" y="4598768"/>
            <a:ext cx="13022273" cy="1380354"/>
            <a:chOff x="0" y="0"/>
            <a:chExt cx="2990689" cy="3170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90689" cy="317012"/>
            </a:xfrm>
            <a:custGeom>
              <a:avLst/>
              <a:gdLst/>
              <a:ahLst/>
              <a:cxnLst/>
              <a:rect l="l" t="t" r="r" b="b"/>
              <a:pathLst>
                <a:path w="2990689" h="317012">
                  <a:moveTo>
                    <a:pt x="8918" y="0"/>
                  </a:moveTo>
                  <a:lnTo>
                    <a:pt x="2981772" y="0"/>
                  </a:lnTo>
                  <a:cubicBezTo>
                    <a:pt x="2986697" y="0"/>
                    <a:pt x="2990689" y="3993"/>
                    <a:pt x="2990689" y="8918"/>
                  </a:cubicBezTo>
                  <a:lnTo>
                    <a:pt x="2990689" y="308094"/>
                  </a:lnTo>
                  <a:cubicBezTo>
                    <a:pt x="2990689" y="313019"/>
                    <a:pt x="2986697" y="317012"/>
                    <a:pt x="2981772" y="317012"/>
                  </a:cubicBezTo>
                  <a:lnTo>
                    <a:pt x="8918" y="317012"/>
                  </a:lnTo>
                  <a:cubicBezTo>
                    <a:pt x="3993" y="317012"/>
                    <a:pt x="0" y="313019"/>
                    <a:pt x="0" y="308094"/>
                  </a:cubicBezTo>
                  <a:lnTo>
                    <a:pt x="0" y="8918"/>
                  </a:lnTo>
                  <a:cubicBezTo>
                    <a:pt x="0" y="3993"/>
                    <a:pt x="3993" y="0"/>
                    <a:pt x="8918" y="0"/>
                  </a:cubicBezTo>
                  <a:close/>
                </a:path>
              </a:pathLst>
            </a:custGeom>
            <a:solidFill>
              <a:srgbClr val="FFE4B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842733" y="6305754"/>
            <a:ext cx="8602534" cy="142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29"/>
              </a:lnSpc>
            </a:pPr>
            <a:r>
              <a:rPr lang="en-US" sz="4373" b="1" spc="389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2D</a:t>
            </a:r>
            <a:r>
              <a:rPr lang="ko-KR" altLang="en-US" sz="4373" b="1" spc="389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게임프로그래밍 </a:t>
            </a:r>
            <a:r>
              <a:rPr lang="en-US" altLang="ko-KR" sz="4373" b="1" spc="389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1</a:t>
            </a:r>
            <a:r>
              <a:rPr lang="ko-KR" altLang="en-US" sz="4373" b="1" spc="389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차 발표</a:t>
            </a:r>
            <a:endParaRPr lang="en-US" sz="4373" b="1" spc="389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 marL="0" lvl="0" indent="0" algn="ctr">
              <a:lnSpc>
                <a:spcPts val="5729"/>
              </a:lnSpc>
            </a:pPr>
            <a:r>
              <a:rPr lang="en-US" sz="4373" b="1" spc="389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2022184027 </a:t>
            </a:r>
            <a:r>
              <a:rPr lang="ko-KR" altLang="en-US" sz="4373" b="1" spc="389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이병욱</a:t>
            </a:r>
            <a:endParaRPr lang="en-US" sz="4373" b="1" spc="389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122129" y="3327969"/>
            <a:ext cx="12043743" cy="320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76"/>
              </a:lnSpc>
              <a:spcBef>
                <a:spcPct val="0"/>
              </a:spcBef>
            </a:pPr>
            <a:r>
              <a:rPr lang="en-US" sz="19065" dirty="0">
                <a:solidFill>
                  <a:srgbClr val="404040"/>
                </a:solidFill>
                <a:latin typeface="Hibernate"/>
              </a:rPr>
              <a:t>THE MOUNTAIN MAN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70429" r="-7042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973535" y="3603782"/>
            <a:ext cx="12340930" cy="5112705"/>
            <a:chOff x="0" y="0"/>
            <a:chExt cx="3250286" cy="13465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0286" cy="1346556"/>
            </a:xfrm>
            <a:custGeom>
              <a:avLst/>
              <a:gdLst/>
              <a:ahLst/>
              <a:cxnLst/>
              <a:rect l="l" t="t" r="r" b="b"/>
              <a:pathLst>
                <a:path w="3250286" h="1346556">
                  <a:moveTo>
                    <a:pt x="31994" y="0"/>
                  </a:moveTo>
                  <a:lnTo>
                    <a:pt x="3218292" y="0"/>
                  </a:lnTo>
                  <a:cubicBezTo>
                    <a:pt x="3235962" y="0"/>
                    <a:pt x="3250286" y="14324"/>
                    <a:pt x="3250286" y="31994"/>
                  </a:cubicBezTo>
                  <a:lnTo>
                    <a:pt x="3250286" y="1314562"/>
                  </a:lnTo>
                  <a:cubicBezTo>
                    <a:pt x="3250286" y="1332232"/>
                    <a:pt x="3235962" y="1346556"/>
                    <a:pt x="3218292" y="1346556"/>
                  </a:cubicBezTo>
                  <a:lnTo>
                    <a:pt x="31994" y="1346556"/>
                  </a:lnTo>
                  <a:cubicBezTo>
                    <a:pt x="14324" y="1346556"/>
                    <a:pt x="0" y="1332232"/>
                    <a:pt x="0" y="1314562"/>
                  </a:cubicBezTo>
                  <a:lnTo>
                    <a:pt x="0" y="31994"/>
                  </a:lnTo>
                  <a:cubicBezTo>
                    <a:pt x="0" y="14324"/>
                    <a:pt x="14324" y="0"/>
                    <a:pt x="31994" y="0"/>
                  </a:cubicBezTo>
                  <a:close/>
                </a:path>
              </a:pathLst>
            </a:custGeom>
            <a:solidFill>
              <a:srgbClr val="B8CD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323134" y="8156869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-1214591" y="683416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6323134" y="-425331"/>
            <a:ext cx="2478756" cy="2404393"/>
          </a:xfrm>
          <a:custGeom>
            <a:avLst/>
            <a:gdLst/>
            <a:ahLst/>
            <a:cxnLst/>
            <a:rect l="l" t="t" r="r" b="b"/>
            <a:pathLst>
              <a:path w="2478756" h="2404393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-1214591" y="-1246789"/>
            <a:ext cx="3669227" cy="4550979"/>
          </a:xfrm>
          <a:custGeom>
            <a:avLst/>
            <a:gdLst/>
            <a:ahLst/>
            <a:cxnLst/>
            <a:rect l="l" t="t" r="r" b="b"/>
            <a:pathLst>
              <a:path w="3669227" h="4550979">
                <a:moveTo>
                  <a:pt x="0" y="0"/>
                </a:moveTo>
                <a:lnTo>
                  <a:pt x="3669227" y="0"/>
                </a:lnTo>
                <a:lnTo>
                  <a:pt x="3669227" y="4550978"/>
                </a:lnTo>
                <a:lnTo>
                  <a:pt x="0" y="45509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148828" y="1418113"/>
            <a:ext cx="7990345" cy="2346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340"/>
              </a:lnSpc>
              <a:spcBef>
                <a:spcPct val="0"/>
              </a:spcBef>
            </a:pPr>
            <a:r>
              <a:rPr lang="en-US" sz="14000" dirty="0">
                <a:solidFill>
                  <a:srgbClr val="404040"/>
                </a:solidFill>
                <a:latin typeface="Hibernate"/>
              </a:rPr>
              <a:t>GAME CONCEPT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80017" y="4076700"/>
            <a:ext cx="9727964" cy="3999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The Mountain Man</a:t>
            </a:r>
            <a:r>
              <a:rPr lang="ko-KR" altLang="en-US" sz="3600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은</a:t>
            </a:r>
            <a:endParaRPr lang="en-US" altLang="ko-KR" sz="3600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스포츠 </a:t>
            </a:r>
            <a:r>
              <a:rPr lang="ko-KR" altLang="en-US" sz="3600" dirty="0" err="1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클라이밍</a:t>
            </a:r>
            <a:r>
              <a:rPr lang="ko-KR" altLang="en-US" sz="3600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 종목 중 하나인 </a:t>
            </a:r>
            <a:r>
              <a:rPr lang="ko-KR" altLang="en-US" sz="3600" dirty="0" err="1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볼더링을</a:t>
            </a:r>
            <a:r>
              <a:rPr lang="ko-KR" altLang="en-US" sz="3600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 구현한 게임입니다</a:t>
            </a:r>
            <a:r>
              <a:rPr lang="en-US" altLang="ko-KR" sz="3600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.</a:t>
            </a:r>
          </a:p>
          <a:p>
            <a:pPr algn="ctr">
              <a:spcBef>
                <a:spcPct val="0"/>
              </a:spcBef>
            </a:pPr>
            <a:endParaRPr lang="en-US" altLang="ko-KR" sz="3600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 algn="ctr">
              <a:spcBef>
                <a:spcPct val="0"/>
              </a:spcBef>
            </a:pPr>
            <a:r>
              <a:rPr lang="ko-KR" altLang="en-US" sz="3600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플레이어는 근육의 피로도</a:t>
            </a:r>
            <a:r>
              <a:rPr lang="en-US" altLang="ko-KR" sz="3600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, </a:t>
            </a:r>
            <a:r>
              <a:rPr lang="ko-KR" altLang="en-US" sz="3600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홀드의 </a:t>
            </a:r>
            <a:r>
              <a:rPr lang="ko-KR" altLang="en-US" sz="3600" dirty="0" err="1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제압성</a:t>
            </a:r>
            <a:r>
              <a:rPr lang="en-US" altLang="ko-KR" sz="3600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, </a:t>
            </a:r>
            <a:r>
              <a:rPr lang="ko-KR" altLang="en-US" sz="3600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캐릭터의 리치 등을 고려하며</a:t>
            </a:r>
            <a:endParaRPr lang="en-US" altLang="ko-KR" sz="3600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스타트 홀드부터 떨어지지 않고 탑 홀드까지 올라</a:t>
            </a:r>
            <a:endParaRPr lang="en-US" altLang="ko-KR" sz="3600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ko-KR" altLang="en-US" sz="3600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제한 시간 내에 루트를 </a:t>
            </a:r>
            <a:r>
              <a:rPr lang="ko-KR" altLang="en-US" sz="3600" dirty="0" err="1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완등해야</a:t>
            </a:r>
            <a:r>
              <a:rPr lang="ko-KR" altLang="en-US" sz="3600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 합니다</a:t>
            </a:r>
            <a:r>
              <a:rPr lang="en-US" altLang="ko-KR" sz="3600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7073409" y="313591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70429" r="-7042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148748" y="3438145"/>
            <a:ext cx="1629155" cy="162915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4005" y="0"/>
                  </a:moveTo>
                  <a:lnTo>
                    <a:pt x="698795" y="0"/>
                  </a:lnTo>
                  <a:cubicBezTo>
                    <a:pt x="761758" y="0"/>
                    <a:pt x="812800" y="51042"/>
                    <a:pt x="812800" y="114005"/>
                  </a:cubicBezTo>
                  <a:lnTo>
                    <a:pt x="812800" y="698795"/>
                  </a:lnTo>
                  <a:cubicBezTo>
                    <a:pt x="812800" y="761758"/>
                    <a:pt x="761758" y="812800"/>
                    <a:pt x="698795" y="812800"/>
                  </a:cubicBezTo>
                  <a:lnTo>
                    <a:pt x="114005" y="812800"/>
                  </a:lnTo>
                  <a:cubicBezTo>
                    <a:pt x="51042" y="812800"/>
                    <a:pt x="0" y="761758"/>
                    <a:pt x="0" y="698795"/>
                  </a:cubicBezTo>
                  <a:lnTo>
                    <a:pt x="0" y="114005"/>
                  </a:lnTo>
                  <a:cubicBezTo>
                    <a:pt x="0" y="51042"/>
                    <a:pt x="51042" y="0"/>
                    <a:pt x="114005" y="0"/>
                  </a:cubicBezTo>
                  <a:close/>
                </a:path>
              </a:pathLst>
            </a:custGeom>
            <a:solidFill>
              <a:srgbClr val="B8CD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4300"/>
              <a:ext cx="8128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724"/>
                </a:lnSpc>
              </a:pPr>
              <a:r>
                <a:rPr lang="en-US" sz="7499" spc="532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79294" y="1066800"/>
            <a:ext cx="9929412" cy="2346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340"/>
              </a:lnSpc>
              <a:spcBef>
                <a:spcPct val="0"/>
              </a:spcBef>
            </a:pPr>
            <a:r>
              <a:rPr lang="en-US" sz="14000" u="none" strike="noStrike" dirty="0">
                <a:solidFill>
                  <a:srgbClr val="404040"/>
                </a:solidFill>
                <a:latin typeface="Hibernate"/>
              </a:rPr>
              <a:t>GAME PLAY FLOW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49509" y="5676900"/>
            <a:ext cx="382762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32"/>
              </a:lnSpc>
              <a:spcBef>
                <a:spcPct val="0"/>
              </a:spcBef>
            </a:pPr>
            <a:r>
              <a:rPr lang="en-US" sz="3200" b="1" u="none" strike="noStrike" spc="51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Solve Problems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329422" y="3438145"/>
            <a:ext cx="1629155" cy="162915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4005" y="0"/>
                  </a:moveTo>
                  <a:lnTo>
                    <a:pt x="698795" y="0"/>
                  </a:lnTo>
                  <a:cubicBezTo>
                    <a:pt x="761758" y="0"/>
                    <a:pt x="812800" y="51042"/>
                    <a:pt x="812800" y="114005"/>
                  </a:cubicBezTo>
                  <a:lnTo>
                    <a:pt x="812800" y="698795"/>
                  </a:lnTo>
                  <a:cubicBezTo>
                    <a:pt x="812800" y="761758"/>
                    <a:pt x="761758" y="812800"/>
                    <a:pt x="698795" y="812800"/>
                  </a:cubicBezTo>
                  <a:lnTo>
                    <a:pt x="114005" y="812800"/>
                  </a:lnTo>
                  <a:cubicBezTo>
                    <a:pt x="51042" y="812800"/>
                    <a:pt x="0" y="761758"/>
                    <a:pt x="0" y="698795"/>
                  </a:cubicBezTo>
                  <a:lnTo>
                    <a:pt x="0" y="114005"/>
                  </a:lnTo>
                  <a:cubicBezTo>
                    <a:pt x="0" y="51042"/>
                    <a:pt x="51042" y="0"/>
                    <a:pt x="114005" y="0"/>
                  </a:cubicBezTo>
                  <a:close/>
                </a:path>
              </a:pathLst>
            </a:custGeom>
            <a:solidFill>
              <a:srgbClr val="F7BB9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14300"/>
              <a:ext cx="8128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724"/>
                </a:lnSpc>
              </a:pPr>
              <a:r>
                <a:rPr lang="en-US" sz="7499" spc="532" dirty="0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510097" y="3438145"/>
            <a:ext cx="1629155" cy="162915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14005" y="0"/>
                  </a:moveTo>
                  <a:lnTo>
                    <a:pt x="698795" y="0"/>
                  </a:lnTo>
                  <a:cubicBezTo>
                    <a:pt x="761758" y="0"/>
                    <a:pt x="812800" y="51042"/>
                    <a:pt x="812800" y="114005"/>
                  </a:cubicBezTo>
                  <a:lnTo>
                    <a:pt x="812800" y="698795"/>
                  </a:lnTo>
                  <a:cubicBezTo>
                    <a:pt x="812800" y="761758"/>
                    <a:pt x="761758" y="812800"/>
                    <a:pt x="698795" y="812800"/>
                  </a:cubicBezTo>
                  <a:lnTo>
                    <a:pt x="114005" y="812800"/>
                  </a:lnTo>
                  <a:cubicBezTo>
                    <a:pt x="51042" y="812800"/>
                    <a:pt x="0" y="761758"/>
                    <a:pt x="0" y="698795"/>
                  </a:cubicBezTo>
                  <a:lnTo>
                    <a:pt x="0" y="114005"/>
                  </a:lnTo>
                  <a:cubicBezTo>
                    <a:pt x="0" y="51042"/>
                    <a:pt x="51042" y="0"/>
                    <a:pt x="114005" y="0"/>
                  </a:cubicBezTo>
                  <a:close/>
                </a:path>
              </a:pathLst>
            </a:custGeom>
            <a:solidFill>
              <a:srgbClr val="FFD2CC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4300"/>
              <a:ext cx="8128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724"/>
                </a:lnSpc>
              </a:pPr>
              <a:r>
                <a:rPr lang="en-US" sz="7499" spc="532" dirty="0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210329" y="5683248"/>
            <a:ext cx="3867342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32"/>
              </a:lnSpc>
              <a:spcBef>
                <a:spcPct val="0"/>
              </a:spcBef>
            </a:pPr>
            <a:r>
              <a:rPr lang="en-US" sz="3200" b="1" u="none" strike="noStrike" spc="51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Make Problems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48602" y="5683248"/>
            <a:ext cx="475214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  <a:spcBef>
                <a:spcPct val="0"/>
              </a:spcBef>
            </a:pPr>
            <a:r>
              <a:rPr lang="en-US" altLang="ko-KR" sz="3200" b="1" u="none" strike="noStrike" spc="51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Customize Character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93D138D-5D74-324A-3EE8-90F8F3C90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167" y="6535544"/>
            <a:ext cx="4988312" cy="2494156"/>
          </a:xfrm>
          <a:prstGeom prst="rect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AC80730-4CE0-14BD-37FE-8084CA619564}"/>
              </a:ext>
            </a:extLst>
          </p:cNvPr>
          <p:cNvGrpSpPr/>
          <p:nvPr/>
        </p:nvGrpSpPr>
        <p:grpSpPr>
          <a:xfrm>
            <a:off x="6649843" y="6535544"/>
            <a:ext cx="4988312" cy="2494156"/>
            <a:chOff x="6649843" y="6994621"/>
            <a:chExt cx="4988312" cy="249415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ADB652D-0B67-70B7-CBE2-EDC2D10A2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9843" y="6994621"/>
              <a:ext cx="4988312" cy="2494156"/>
            </a:xfrm>
            <a:prstGeom prst="rect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pic>
          <p:nvPicPr>
            <p:cNvPr id="2050" name="Picture 2" descr="Windows 11 Feature Request: New Cursor pointers - Microsoft Community Hub">
              <a:extLst>
                <a:ext uri="{FF2B5EF4-FFF2-40B4-BE49-F238E27FC236}">
                  <a16:creationId xmlns:a16="http://schemas.microsoft.com/office/drawing/2014/main" id="{1C7647D9-D480-17DA-6235-01693226E2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7602" y="7819682"/>
              <a:ext cx="333127" cy="524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BBD15A6-37AF-0927-E8C4-C65112C25012}"/>
              </a:ext>
            </a:extLst>
          </p:cNvPr>
          <p:cNvGrpSpPr/>
          <p:nvPr/>
        </p:nvGrpSpPr>
        <p:grpSpPr>
          <a:xfrm>
            <a:off x="11836142" y="6530947"/>
            <a:ext cx="4988314" cy="2498753"/>
            <a:chOff x="6649843" y="6994620"/>
            <a:chExt cx="4988314" cy="2498753"/>
          </a:xfrm>
        </p:grpSpPr>
        <p:pic>
          <p:nvPicPr>
            <p:cNvPr id="2052" name="Picture 4" descr="How to Make a 2D Character Creator in Unity - YouTube">
              <a:extLst>
                <a:ext uri="{FF2B5EF4-FFF2-40B4-BE49-F238E27FC236}">
                  <a16:creationId xmlns:a16="http://schemas.microsoft.com/office/drawing/2014/main" id="{535BC522-B648-41B2-5FE4-9D4F5618D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9843" y="6994620"/>
              <a:ext cx="4427828" cy="2490653"/>
            </a:xfrm>
            <a:prstGeom prst="rect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How to Make a 2D Character Creator in Unity - YouTube">
              <a:extLst>
                <a:ext uri="{FF2B5EF4-FFF2-40B4-BE49-F238E27FC236}">
                  <a16:creationId xmlns:a16="http://schemas.microsoft.com/office/drawing/2014/main" id="{C0C67BC3-81BB-DD47-BBF6-1C0B71E1F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0329" y="6996256"/>
              <a:ext cx="4427828" cy="2490653"/>
            </a:xfrm>
            <a:prstGeom prst="rect">
              <a:avLst/>
            </a:prstGeom>
            <a:noFill/>
            <a:ln w="25400">
              <a:solidFill>
                <a:schemeClr val="tx1">
                  <a:lumMod val="85000"/>
                  <a:lumOff val="1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How to Make a 2D Character Creator in Unity - YouTube">
              <a:extLst>
                <a:ext uri="{FF2B5EF4-FFF2-40B4-BE49-F238E27FC236}">
                  <a16:creationId xmlns:a16="http://schemas.microsoft.com/office/drawing/2014/main" id="{7D6C381D-2302-A4BB-9DB7-73537872B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085" y="7002720"/>
              <a:ext cx="4427828" cy="2490653"/>
            </a:xfrm>
            <a:prstGeom prst="rect">
              <a:avLst/>
            </a:prstGeom>
            <a:noFill/>
            <a:ln w="254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Freeform 4">
            <a:extLst>
              <a:ext uri="{FF2B5EF4-FFF2-40B4-BE49-F238E27FC236}">
                <a16:creationId xmlns:a16="http://schemas.microsoft.com/office/drawing/2014/main" id="{7AE1E4EF-B817-7C67-0850-0C7A6F153DFE}"/>
              </a:ext>
            </a:extLst>
          </p:cNvPr>
          <p:cNvSpPr/>
          <p:nvPr/>
        </p:nvSpPr>
        <p:spPr>
          <a:xfrm>
            <a:off x="-660187" y="2808945"/>
            <a:ext cx="2669512" cy="2469299"/>
          </a:xfrm>
          <a:custGeom>
            <a:avLst/>
            <a:gdLst/>
            <a:ahLst/>
            <a:cxnLst/>
            <a:rect l="l" t="t" r="r" b="b"/>
            <a:pathLst>
              <a:path w="2669512" h="2469299">
                <a:moveTo>
                  <a:pt x="0" y="0"/>
                </a:moveTo>
                <a:lnTo>
                  <a:pt x="2669513" y="0"/>
                </a:lnTo>
                <a:lnTo>
                  <a:pt x="2669513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E6F4C06C-1DB2-900A-26A2-C9C7CD5CED41}"/>
              </a:ext>
            </a:extLst>
          </p:cNvPr>
          <p:cNvSpPr/>
          <p:nvPr/>
        </p:nvSpPr>
        <p:spPr>
          <a:xfrm>
            <a:off x="14235380" y="9198199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5E2B9440-B7EC-5717-622F-2A493A337470}"/>
              </a:ext>
            </a:extLst>
          </p:cNvPr>
          <p:cNvSpPr/>
          <p:nvPr/>
        </p:nvSpPr>
        <p:spPr>
          <a:xfrm rot="2523674">
            <a:off x="1913969" y="8772179"/>
            <a:ext cx="3966278" cy="3822501"/>
          </a:xfrm>
          <a:custGeom>
            <a:avLst/>
            <a:gdLst/>
            <a:ahLst/>
            <a:cxnLst/>
            <a:rect l="l" t="t" r="r" b="b"/>
            <a:pathLst>
              <a:path w="3966278" h="3822501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 10">
            <a:extLst>
              <a:ext uri="{FF2B5EF4-FFF2-40B4-BE49-F238E27FC236}">
                <a16:creationId xmlns:a16="http://schemas.microsoft.com/office/drawing/2014/main" id="{6FF469E3-7F39-78EA-1F42-0B88E64D2A82}"/>
              </a:ext>
            </a:extLst>
          </p:cNvPr>
          <p:cNvSpPr/>
          <p:nvPr/>
        </p:nvSpPr>
        <p:spPr>
          <a:xfrm>
            <a:off x="16972476" y="906086"/>
            <a:ext cx="3102866" cy="3118458"/>
          </a:xfrm>
          <a:custGeom>
            <a:avLst/>
            <a:gdLst/>
            <a:ahLst/>
            <a:cxnLst/>
            <a:rect l="l" t="t" r="r" b="b"/>
            <a:pathLst>
              <a:path w="3102866" h="3118458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Freeform 12">
            <a:extLst>
              <a:ext uri="{FF2B5EF4-FFF2-40B4-BE49-F238E27FC236}">
                <a16:creationId xmlns:a16="http://schemas.microsoft.com/office/drawing/2014/main" id="{57537209-A9FF-A932-EBB6-53689EC369C1}"/>
              </a:ext>
            </a:extLst>
          </p:cNvPr>
          <p:cNvSpPr/>
          <p:nvPr/>
        </p:nvSpPr>
        <p:spPr>
          <a:xfrm>
            <a:off x="10789271" y="-1202197"/>
            <a:ext cx="2478756" cy="2404393"/>
          </a:xfrm>
          <a:custGeom>
            <a:avLst/>
            <a:gdLst/>
            <a:ahLst/>
            <a:cxnLst/>
            <a:rect l="l" t="t" r="r" b="b"/>
            <a:pathLst>
              <a:path w="2478756" h="2404393">
                <a:moveTo>
                  <a:pt x="0" y="0"/>
                </a:moveTo>
                <a:lnTo>
                  <a:pt x="2478756" y="0"/>
                </a:lnTo>
                <a:lnTo>
                  <a:pt x="2478756" y="2404394"/>
                </a:lnTo>
                <a:lnTo>
                  <a:pt x="0" y="24043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7" name="Freeform 15">
            <a:extLst>
              <a:ext uri="{FF2B5EF4-FFF2-40B4-BE49-F238E27FC236}">
                <a16:creationId xmlns:a16="http://schemas.microsoft.com/office/drawing/2014/main" id="{C410602B-60AC-39C5-12EC-8C8AC8D70B5E}"/>
              </a:ext>
            </a:extLst>
          </p:cNvPr>
          <p:cNvSpPr/>
          <p:nvPr/>
        </p:nvSpPr>
        <p:spPr>
          <a:xfrm rot="-8754662">
            <a:off x="828885" y="-2683504"/>
            <a:ext cx="4176376" cy="3664770"/>
          </a:xfrm>
          <a:custGeom>
            <a:avLst/>
            <a:gdLst/>
            <a:ahLst/>
            <a:cxnLst/>
            <a:rect l="l" t="t" r="r" b="b"/>
            <a:pathLst>
              <a:path w="4176376" h="3664770">
                <a:moveTo>
                  <a:pt x="0" y="0"/>
                </a:moveTo>
                <a:lnTo>
                  <a:pt x="4176376" y="0"/>
                </a:lnTo>
                <a:lnTo>
                  <a:pt x="4176376" y="3664769"/>
                </a:lnTo>
                <a:lnTo>
                  <a:pt x="0" y="366476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70429" r="-7042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440525" y="1115732"/>
            <a:ext cx="7703474" cy="2346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8340"/>
              </a:lnSpc>
              <a:spcBef>
                <a:spcPct val="0"/>
              </a:spcBef>
            </a:pPr>
            <a:r>
              <a:rPr lang="en-US" sz="14000" u="none" strike="noStrike" dirty="0">
                <a:solidFill>
                  <a:srgbClr val="404040"/>
                </a:solidFill>
                <a:latin typeface="Hibernate"/>
              </a:rPr>
              <a:t>SOLVE PROBLEMS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773025" y="2960995"/>
            <a:ext cx="5105400" cy="5669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4800" u="none" strike="noStrike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근육의 피로도 등의</a:t>
            </a:r>
            <a:endParaRPr lang="en-US" altLang="ko-KR" sz="4800" u="none" strike="noStrike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4800" u="none" strike="noStrike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체력 요소들을 고려하며</a:t>
            </a:r>
            <a:endParaRPr lang="en-US" altLang="ko-KR" sz="4800" u="none" strike="noStrike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탑 홀드까지 </a:t>
            </a:r>
            <a:r>
              <a:rPr lang="ko-KR" altLang="en-US" sz="4800" dirty="0" err="1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완등하세요</a:t>
            </a:r>
            <a:r>
              <a:rPr lang="en-US" altLang="ko-KR" sz="4800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!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en-US" altLang="ko-KR" sz="4800" u="none" strike="noStrike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4800" u="none" strike="noStrike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점점 어려워지는 문제를 풀며</a:t>
            </a:r>
            <a:endParaRPr lang="en-US" altLang="ko-KR" sz="4800" u="none" strike="noStrike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게임이 진행됩니다</a:t>
            </a:r>
            <a:r>
              <a:rPr lang="en-US" altLang="ko-KR" sz="4800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!</a:t>
            </a:r>
            <a:endParaRPr lang="en-US" altLang="ko-KR" sz="4800" u="none" strike="noStrike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82A338-720F-D1BC-F856-1DF7B24B9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112168"/>
            <a:ext cx="11449050" cy="5543550"/>
          </a:xfrm>
          <a:prstGeom prst="rect">
            <a:avLst/>
          </a:prstGeom>
          <a:ln w="6350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8" name="Freeform 3">
            <a:extLst>
              <a:ext uri="{FF2B5EF4-FFF2-40B4-BE49-F238E27FC236}">
                <a16:creationId xmlns:a16="http://schemas.microsoft.com/office/drawing/2014/main" id="{0A6BBC26-35A3-50D8-4D9E-758345567FF0}"/>
              </a:ext>
            </a:extLst>
          </p:cNvPr>
          <p:cNvSpPr/>
          <p:nvPr/>
        </p:nvSpPr>
        <p:spPr>
          <a:xfrm>
            <a:off x="-1070290" y="-1545828"/>
            <a:ext cx="3335222" cy="3026714"/>
          </a:xfrm>
          <a:custGeom>
            <a:avLst/>
            <a:gdLst/>
            <a:ahLst/>
            <a:cxnLst/>
            <a:rect l="l" t="t" r="r" b="b"/>
            <a:pathLst>
              <a:path w="3335222" h="3026714">
                <a:moveTo>
                  <a:pt x="0" y="0"/>
                </a:moveTo>
                <a:lnTo>
                  <a:pt x="3335222" y="0"/>
                </a:lnTo>
                <a:lnTo>
                  <a:pt x="3335222" y="3026714"/>
                </a:lnTo>
                <a:lnTo>
                  <a:pt x="0" y="3026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059559A-7FFC-8891-3341-11F2C60677DA}"/>
              </a:ext>
            </a:extLst>
          </p:cNvPr>
          <p:cNvSpPr/>
          <p:nvPr/>
        </p:nvSpPr>
        <p:spPr>
          <a:xfrm>
            <a:off x="14630400" y="9354043"/>
            <a:ext cx="2268425" cy="1990543"/>
          </a:xfrm>
          <a:custGeom>
            <a:avLst/>
            <a:gdLst/>
            <a:ahLst/>
            <a:cxnLst/>
            <a:rect l="l" t="t" r="r" b="b"/>
            <a:pathLst>
              <a:path w="2268425" h="1990543">
                <a:moveTo>
                  <a:pt x="0" y="0"/>
                </a:moveTo>
                <a:lnTo>
                  <a:pt x="2268425" y="0"/>
                </a:lnTo>
                <a:lnTo>
                  <a:pt x="2268425" y="1990543"/>
                </a:lnTo>
                <a:lnTo>
                  <a:pt x="0" y="1990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E5ACA413-0388-0848-C465-AFC47C5B3D66}"/>
              </a:ext>
            </a:extLst>
          </p:cNvPr>
          <p:cNvSpPr/>
          <p:nvPr/>
        </p:nvSpPr>
        <p:spPr>
          <a:xfrm rot="-2829396">
            <a:off x="16604219" y="1429767"/>
            <a:ext cx="3367561" cy="3245487"/>
          </a:xfrm>
          <a:custGeom>
            <a:avLst/>
            <a:gdLst/>
            <a:ahLst/>
            <a:cxnLst/>
            <a:rect l="l" t="t" r="r" b="b"/>
            <a:pathLst>
              <a:path w="3367561" h="3245487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2F925A70-4FE0-1374-3C68-033523311415}"/>
              </a:ext>
            </a:extLst>
          </p:cNvPr>
          <p:cNvSpPr/>
          <p:nvPr/>
        </p:nvSpPr>
        <p:spPr>
          <a:xfrm>
            <a:off x="-1831860" y="6271824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F12AD517-2D01-B35E-067D-7AF749A453B4}"/>
              </a:ext>
            </a:extLst>
          </p:cNvPr>
          <p:cNvSpPr/>
          <p:nvPr/>
        </p:nvSpPr>
        <p:spPr>
          <a:xfrm rot="-10726236">
            <a:off x="11861210" y="-517375"/>
            <a:ext cx="4156830" cy="1979691"/>
          </a:xfrm>
          <a:custGeom>
            <a:avLst/>
            <a:gdLst/>
            <a:ahLst/>
            <a:cxnLst/>
            <a:rect l="l" t="t" r="r" b="b"/>
            <a:pathLst>
              <a:path w="4156830" h="1979691">
                <a:moveTo>
                  <a:pt x="0" y="0"/>
                </a:moveTo>
                <a:lnTo>
                  <a:pt x="4156830" y="0"/>
                </a:lnTo>
                <a:lnTo>
                  <a:pt x="4156830" y="1979691"/>
                </a:lnTo>
                <a:lnTo>
                  <a:pt x="0" y="19796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31C6FF3A-BF37-7D3E-3EEA-A6BD644A8DEC}"/>
              </a:ext>
            </a:extLst>
          </p:cNvPr>
          <p:cNvSpPr/>
          <p:nvPr/>
        </p:nvSpPr>
        <p:spPr>
          <a:xfrm>
            <a:off x="6337853" y="9171268"/>
            <a:ext cx="3287385" cy="3184654"/>
          </a:xfrm>
          <a:custGeom>
            <a:avLst/>
            <a:gdLst/>
            <a:ahLst/>
            <a:cxnLst/>
            <a:rect l="l" t="t" r="r" b="b"/>
            <a:pathLst>
              <a:path w="3287385" h="3184654">
                <a:moveTo>
                  <a:pt x="0" y="0"/>
                </a:moveTo>
                <a:lnTo>
                  <a:pt x="3287384" y="0"/>
                </a:lnTo>
                <a:lnTo>
                  <a:pt x="3287384" y="3184654"/>
                </a:lnTo>
                <a:lnTo>
                  <a:pt x="0" y="31846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70429" r="-70429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82A338-720F-D1BC-F856-1DF7B24B9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112168"/>
            <a:ext cx="11449050" cy="5543550"/>
          </a:xfrm>
          <a:prstGeom prst="rect">
            <a:avLst/>
          </a:prstGeom>
          <a:ln w="6350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0" name="Freeform 4">
            <a:extLst>
              <a:ext uri="{FF2B5EF4-FFF2-40B4-BE49-F238E27FC236}">
                <a16:creationId xmlns:a16="http://schemas.microsoft.com/office/drawing/2014/main" id="{02AEEA8E-3D13-53E7-7826-489AB00A846D}"/>
              </a:ext>
            </a:extLst>
          </p:cNvPr>
          <p:cNvSpPr/>
          <p:nvPr/>
        </p:nvSpPr>
        <p:spPr>
          <a:xfrm>
            <a:off x="9001021" y="1375614"/>
            <a:ext cx="2669512" cy="2469299"/>
          </a:xfrm>
          <a:custGeom>
            <a:avLst/>
            <a:gdLst/>
            <a:ahLst/>
            <a:cxnLst/>
            <a:rect l="l" t="t" r="r" b="b"/>
            <a:pathLst>
              <a:path w="2669512" h="2469299">
                <a:moveTo>
                  <a:pt x="0" y="0"/>
                </a:moveTo>
                <a:lnTo>
                  <a:pt x="2669513" y="0"/>
                </a:lnTo>
                <a:lnTo>
                  <a:pt x="2669513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63318B69-1D0A-B1A5-20E5-498375EAD4AF}"/>
              </a:ext>
            </a:extLst>
          </p:cNvPr>
          <p:cNvSpPr/>
          <p:nvPr/>
        </p:nvSpPr>
        <p:spPr>
          <a:xfrm>
            <a:off x="11197173" y="8156869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21A9AFDA-5CC8-E786-6D99-88A399E3179A}"/>
              </a:ext>
            </a:extLst>
          </p:cNvPr>
          <p:cNvSpPr/>
          <p:nvPr/>
        </p:nvSpPr>
        <p:spPr>
          <a:xfrm rot="1906395">
            <a:off x="-1078263" y="8171598"/>
            <a:ext cx="3966278" cy="3822501"/>
          </a:xfrm>
          <a:custGeom>
            <a:avLst/>
            <a:gdLst/>
            <a:ahLst/>
            <a:cxnLst/>
            <a:rect l="l" t="t" r="r" b="b"/>
            <a:pathLst>
              <a:path w="3966278" h="3822501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0153270A-2FA6-544B-FAA6-5D475B6D2B88}"/>
              </a:ext>
            </a:extLst>
          </p:cNvPr>
          <p:cNvSpPr/>
          <p:nvPr/>
        </p:nvSpPr>
        <p:spPr>
          <a:xfrm rot="-2829396">
            <a:off x="16596505" y="8050617"/>
            <a:ext cx="3367561" cy="3245487"/>
          </a:xfrm>
          <a:custGeom>
            <a:avLst/>
            <a:gdLst/>
            <a:ahLst/>
            <a:cxnLst/>
            <a:rect l="l" t="t" r="r" b="b"/>
            <a:pathLst>
              <a:path w="3367561" h="3245487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C083960F-5606-5950-50B6-926206AA6E76}"/>
              </a:ext>
            </a:extLst>
          </p:cNvPr>
          <p:cNvSpPr/>
          <p:nvPr/>
        </p:nvSpPr>
        <p:spPr>
          <a:xfrm rot="3749421">
            <a:off x="-661429" y="-1447077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E89CBC67-6F6C-E9A9-7FF2-C6713E42E154}"/>
              </a:ext>
            </a:extLst>
          </p:cNvPr>
          <p:cNvSpPr/>
          <p:nvPr/>
        </p:nvSpPr>
        <p:spPr>
          <a:xfrm>
            <a:off x="13436222" y="4216869"/>
            <a:ext cx="3102866" cy="3118458"/>
          </a:xfrm>
          <a:custGeom>
            <a:avLst/>
            <a:gdLst/>
            <a:ahLst/>
            <a:cxnLst/>
            <a:rect l="l" t="t" r="r" b="b"/>
            <a:pathLst>
              <a:path w="3102866" h="3118458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9BA1A0ED-3936-B408-B885-2F97AC84978A}"/>
              </a:ext>
            </a:extLst>
          </p:cNvPr>
          <p:cNvSpPr/>
          <p:nvPr/>
        </p:nvSpPr>
        <p:spPr>
          <a:xfrm rot="-10726236">
            <a:off x="13288786" y="-648443"/>
            <a:ext cx="4156830" cy="1979691"/>
          </a:xfrm>
          <a:custGeom>
            <a:avLst/>
            <a:gdLst/>
            <a:ahLst/>
            <a:cxnLst/>
            <a:rect l="l" t="t" r="r" b="b"/>
            <a:pathLst>
              <a:path w="4156830" h="1979691">
                <a:moveTo>
                  <a:pt x="0" y="0"/>
                </a:moveTo>
                <a:lnTo>
                  <a:pt x="4156830" y="0"/>
                </a:lnTo>
                <a:lnTo>
                  <a:pt x="4156830" y="1979691"/>
                </a:lnTo>
                <a:lnTo>
                  <a:pt x="0" y="19796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749212" y="3253736"/>
            <a:ext cx="5105400" cy="4708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앞에서 쌓아 온 실력으로</a:t>
            </a:r>
            <a:endParaRPr lang="en-US" altLang="ko-KR" sz="4800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직접 문제를 만들어 보세요</a:t>
            </a:r>
            <a:r>
              <a:rPr lang="en-US" altLang="ko-KR" sz="4800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!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en-US" altLang="ko-KR" sz="4800" u="none" strike="noStrike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4800" u="none" strike="noStrike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본인이 만든 문제는</a:t>
            </a:r>
            <a:endParaRPr lang="en-US" altLang="ko-KR" sz="4800" u="none" strike="noStrike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4800" u="none" strike="noStrike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직접 풀어야 등록됩니다</a:t>
            </a:r>
            <a:r>
              <a:rPr lang="en-US" altLang="ko-KR" sz="4800" u="none" strike="noStrike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CFCAAF-F30D-E92C-832F-C41F8407392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161"/>
          <a:stretch/>
        </p:blipFill>
        <p:spPr>
          <a:xfrm>
            <a:off x="923925" y="3112169"/>
            <a:ext cx="11449050" cy="5543550"/>
          </a:xfrm>
          <a:prstGeom prst="rect">
            <a:avLst/>
          </a:prstGeom>
          <a:ln w="6350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" name="Picture 2" descr="Windows 11 Feature Request: New Cursor pointers - Microsoft Community Hub">
            <a:extLst>
              <a:ext uri="{FF2B5EF4-FFF2-40B4-BE49-F238E27FC236}">
                <a16:creationId xmlns:a16="http://schemas.microsoft.com/office/drawing/2014/main" id="{378E05CB-A11A-8AC9-99B9-DD530DE2F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623" y="5005828"/>
            <a:ext cx="764585" cy="120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5"/>
          <p:cNvSpPr txBox="1"/>
          <p:nvPr/>
        </p:nvSpPr>
        <p:spPr>
          <a:xfrm>
            <a:off x="1440524" y="1115732"/>
            <a:ext cx="10065675" cy="2346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8340"/>
              </a:lnSpc>
              <a:spcBef>
                <a:spcPct val="0"/>
              </a:spcBef>
            </a:pPr>
            <a:r>
              <a:rPr lang="en-US" sz="14000" u="none" strike="noStrike" dirty="0">
                <a:solidFill>
                  <a:srgbClr val="404040"/>
                </a:solidFill>
                <a:latin typeface="Hibernate"/>
              </a:rPr>
              <a:t>MAKE MY PROBLEMS</a:t>
            </a:r>
          </a:p>
        </p:txBody>
      </p:sp>
    </p:spTree>
    <p:extLst>
      <p:ext uri="{BB962C8B-B14F-4D97-AF65-F5344CB8AC3E}">
        <p14:creationId xmlns:p14="http://schemas.microsoft.com/office/powerpoint/2010/main" val="2929220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70429" r="-70429"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82A338-720F-D1BC-F856-1DF7B24B9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112168"/>
            <a:ext cx="11449050" cy="5543550"/>
          </a:xfrm>
          <a:prstGeom prst="rect">
            <a:avLst/>
          </a:prstGeom>
          <a:ln w="6350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FA501520-DA56-FFB4-B167-AA0E093E834D}"/>
              </a:ext>
            </a:extLst>
          </p:cNvPr>
          <p:cNvSpPr/>
          <p:nvPr/>
        </p:nvSpPr>
        <p:spPr>
          <a:xfrm>
            <a:off x="-1296238" y="9087839"/>
            <a:ext cx="3335222" cy="3026714"/>
          </a:xfrm>
          <a:custGeom>
            <a:avLst/>
            <a:gdLst/>
            <a:ahLst/>
            <a:cxnLst/>
            <a:rect l="l" t="t" r="r" b="b"/>
            <a:pathLst>
              <a:path w="3335222" h="3026714">
                <a:moveTo>
                  <a:pt x="0" y="0"/>
                </a:moveTo>
                <a:lnTo>
                  <a:pt x="3335222" y="0"/>
                </a:lnTo>
                <a:lnTo>
                  <a:pt x="3335222" y="3026714"/>
                </a:lnTo>
                <a:lnTo>
                  <a:pt x="0" y="3026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E27C46BC-BFA8-074E-EA31-B54FCA0D39D4}"/>
              </a:ext>
            </a:extLst>
          </p:cNvPr>
          <p:cNvSpPr/>
          <p:nvPr/>
        </p:nvSpPr>
        <p:spPr>
          <a:xfrm>
            <a:off x="2797372" y="467533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AEF10A6B-FB71-FEFE-A6B5-ED1FF827E0D7}"/>
              </a:ext>
            </a:extLst>
          </p:cNvPr>
          <p:cNvSpPr/>
          <p:nvPr/>
        </p:nvSpPr>
        <p:spPr>
          <a:xfrm rot="5917154">
            <a:off x="11148857" y="-197776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396FEFBF-0A76-4479-017F-75B0D3F63AB6}"/>
              </a:ext>
            </a:extLst>
          </p:cNvPr>
          <p:cNvSpPr/>
          <p:nvPr/>
        </p:nvSpPr>
        <p:spPr>
          <a:xfrm>
            <a:off x="16394548" y="8223355"/>
            <a:ext cx="3102866" cy="3118458"/>
          </a:xfrm>
          <a:custGeom>
            <a:avLst/>
            <a:gdLst/>
            <a:ahLst/>
            <a:cxnLst/>
            <a:rect l="l" t="t" r="r" b="b"/>
            <a:pathLst>
              <a:path w="3102866" h="3118458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2">
            <a:extLst>
              <a:ext uri="{FF2B5EF4-FFF2-40B4-BE49-F238E27FC236}">
                <a16:creationId xmlns:a16="http://schemas.microsoft.com/office/drawing/2014/main" id="{81004EE9-4335-2963-9962-9E4345F1AB21}"/>
              </a:ext>
            </a:extLst>
          </p:cNvPr>
          <p:cNvSpPr/>
          <p:nvPr/>
        </p:nvSpPr>
        <p:spPr>
          <a:xfrm>
            <a:off x="13388551" y="5375820"/>
            <a:ext cx="2478756" cy="2404393"/>
          </a:xfrm>
          <a:custGeom>
            <a:avLst/>
            <a:gdLst/>
            <a:ahLst/>
            <a:cxnLst/>
            <a:rect l="l" t="t" r="r" b="b"/>
            <a:pathLst>
              <a:path w="2478756" h="2404393">
                <a:moveTo>
                  <a:pt x="0" y="0"/>
                </a:moveTo>
                <a:lnTo>
                  <a:pt x="2478756" y="0"/>
                </a:lnTo>
                <a:lnTo>
                  <a:pt x="2478756" y="2404394"/>
                </a:lnTo>
                <a:lnTo>
                  <a:pt x="0" y="24043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5">
            <a:extLst>
              <a:ext uri="{FF2B5EF4-FFF2-40B4-BE49-F238E27FC236}">
                <a16:creationId xmlns:a16="http://schemas.microsoft.com/office/drawing/2014/main" id="{E9B5DFA5-F35C-175D-DE93-6071A2325C15}"/>
              </a:ext>
            </a:extLst>
          </p:cNvPr>
          <p:cNvSpPr/>
          <p:nvPr/>
        </p:nvSpPr>
        <p:spPr>
          <a:xfrm rot="-8754662">
            <a:off x="15879623" y="-981017"/>
            <a:ext cx="4176376" cy="3664770"/>
          </a:xfrm>
          <a:custGeom>
            <a:avLst/>
            <a:gdLst/>
            <a:ahLst/>
            <a:cxnLst/>
            <a:rect l="l" t="t" r="r" b="b"/>
            <a:pathLst>
              <a:path w="4176376" h="3664770">
                <a:moveTo>
                  <a:pt x="0" y="0"/>
                </a:moveTo>
                <a:lnTo>
                  <a:pt x="4176376" y="0"/>
                </a:lnTo>
                <a:lnTo>
                  <a:pt x="4176376" y="3664769"/>
                </a:lnTo>
                <a:lnTo>
                  <a:pt x="0" y="366476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098" name="Picture 2" descr="How to Make a 2D Character Creator in Unity - YouTube">
            <a:extLst>
              <a:ext uri="{FF2B5EF4-FFF2-40B4-BE49-F238E27FC236}">
                <a16:creationId xmlns:a16="http://schemas.microsoft.com/office/drawing/2014/main" id="{844FE917-B225-3EAA-55BF-476715C0C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4"/>
          <a:stretch/>
        </p:blipFill>
        <p:spPr bwMode="auto">
          <a:xfrm>
            <a:off x="914400" y="3112168"/>
            <a:ext cx="11410949" cy="5543550"/>
          </a:xfrm>
          <a:prstGeom prst="rect">
            <a:avLst/>
          </a:prstGeom>
          <a:noFill/>
          <a:ln w="63500"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4">
            <a:extLst>
              <a:ext uri="{FF2B5EF4-FFF2-40B4-BE49-F238E27FC236}">
                <a16:creationId xmlns:a16="http://schemas.microsoft.com/office/drawing/2014/main" id="{20BC3280-3732-5093-368C-34C2454CA3D8}"/>
              </a:ext>
            </a:extLst>
          </p:cNvPr>
          <p:cNvSpPr/>
          <p:nvPr/>
        </p:nvSpPr>
        <p:spPr>
          <a:xfrm>
            <a:off x="-1025102" y="-749602"/>
            <a:ext cx="2669512" cy="2469299"/>
          </a:xfrm>
          <a:custGeom>
            <a:avLst/>
            <a:gdLst/>
            <a:ahLst/>
            <a:cxnLst/>
            <a:rect l="l" t="t" r="r" b="b"/>
            <a:pathLst>
              <a:path w="2669512" h="2469299">
                <a:moveTo>
                  <a:pt x="0" y="0"/>
                </a:moveTo>
                <a:lnTo>
                  <a:pt x="2669513" y="0"/>
                </a:lnTo>
                <a:lnTo>
                  <a:pt x="2669513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440524" y="1115732"/>
            <a:ext cx="10922925" cy="2346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8340"/>
              </a:lnSpc>
              <a:spcBef>
                <a:spcPct val="0"/>
              </a:spcBef>
            </a:pPr>
            <a:r>
              <a:rPr lang="en-US" sz="14000" dirty="0">
                <a:solidFill>
                  <a:srgbClr val="404040"/>
                </a:solidFill>
                <a:latin typeface="Hibernate"/>
              </a:rPr>
              <a:t>CUSTOMIZE CHARACTER</a:t>
            </a:r>
            <a:endParaRPr lang="en-US" sz="14000" u="none" strike="noStrike" dirty="0">
              <a:solidFill>
                <a:srgbClr val="404040"/>
              </a:solidFill>
              <a:latin typeface="Hibernate"/>
            </a:endParaRPr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8DB0389B-C20A-66DB-EBAF-7C52FE368909}"/>
              </a:ext>
            </a:extLst>
          </p:cNvPr>
          <p:cNvSpPr/>
          <p:nvPr/>
        </p:nvSpPr>
        <p:spPr>
          <a:xfrm rot="5917154">
            <a:off x="6667352" y="8332785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773025" y="2960995"/>
            <a:ext cx="5105400" cy="5669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플레이 성향에 맞게</a:t>
            </a:r>
            <a:endParaRPr lang="en-US" altLang="ko-KR" sz="4800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4800" u="none" strike="noStrike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능력치를 조정하세요</a:t>
            </a:r>
            <a:r>
              <a:rPr lang="en-US" altLang="ko-KR" sz="4800" u="none" strike="noStrike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!</a:t>
            </a:r>
          </a:p>
          <a:p>
            <a:pPr>
              <a:lnSpc>
                <a:spcPct val="130000"/>
              </a:lnSpc>
              <a:spcBef>
                <a:spcPct val="0"/>
              </a:spcBef>
            </a:pPr>
            <a:endParaRPr lang="en-US" altLang="ko-KR" sz="4800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4800" u="none" strike="noStrike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옷이나 액세서리 등도</a:t>
            </a:r>
            <a:endParaRPr lang="en-US" altLang="ko-KR" sz="4800" u="none" strike="noStrike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취향에 맞게</a:t>
            </a:r>
            <a:endParaRPr lang="en-US" altLang="ko-KR" sz="4800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ko-KR" altLang="en-US" sz="4800" u="none" strike="noStrike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변경할 수 있습니다</a:t>
            </a:r>
            <a:r>
              <a:rPr lang="en-US" altLang="ko-KR" sz="4800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!</a:t>
            </a:r>
            <a:endParaRPr lang="en-US" altLang="ko-KR" sz="4800" u="none" strike="noStrike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588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70429" r="-7042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6027349" y="8292256"/>
            <a:ext cx="3020519" cy="2793980"/>
          </a:xfrm>
          <a:custGeom>
            <a:avLst/>
            <a:gdLst/>
            <a:ahLst/>
            <a:cxnLst/>
            <a:rect l="l" t="t" r="r" b="b"/>
            <a:pathLst>
              <a:path w="3020519" h="2793980">
                <a:moveTo>
                  <a:pt x="0" y="0"/>
                </a:moveTo>
                <a:lnTo>
                  <a:pt x="3020519" y="0"/>
                </a:lnTo>
                <a:lnTo>
                  <a:pt x="3020519" y="2793980"/>
                </a:lnTo>
                <a:lnTo>
                  <a:pt x="0" y="2793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 rot="2523674">
            <a:off x="8574628" y="8547243"/>
            <a:ext cx="3966278" cy="3822501"/>
          </a:xfrm>
          <a:custGeom>
            <a:avLst/>
            <a:gdLst/>
            <a:ahLst/>
            <a:cxnLst/>
            <a:rect l="l" t="t" r="r" b="b"/>
            <a:pathLst>
              <a:path w="3966278" h="3822501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3083439" y="9151851"/>
            <a:ext cx="4283445" cy="2039991"/>
          </a:xfrm>
          <a:custGeom>
            <a:avLst/>
            <a:gdLst/>
            <a:ahLst/>
            <a:cxnLst/>
            <a:rect l="l" t="t" r="r" b="b"/>
            <a:pathLst>
              <a:path w="4283445" h="2039991">
                <a:moveTo>
                  <a:pt x="0" y="0"/>
                </a:moveTo>
                <a:lnTo>
                  <a:pt x="4283444" y="0"/>
                </a:lnTo>
                <a:lnTo>
                  <a:pt x="4283444" y="2039990"/>
                </a:lnTo>
                <a:lnTo>
                  <a:pt x="0" y="2039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-886757" y="-2855618"/>
            <a:ext cx="4468392" cy="4367853"/>
          </a:xfrm>
          <a:custGeom>
            <a:avLst/>
            <a:gdLst/>
            <a:ahLst/>
            <a:cxnLst/>
            <a:rect l="l" t="t" r="r" b="b"/>
            <a:pathLst>
              <a:path w="4468392" h="4367853">
                <a:moveTo>
                  <a:pt x="0" y="0"/>
                </a:moveTo>
                <a:lnTo>
                  <a:pt x="4468392" y="0"/>
                </a:lnTo>
                <a:lnTo>
                  <a:pt x="4468392" y="4367853"/>
                </a:lnTo>
                <a:lnTo>
                  <a:pt x="0" y="4367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2518487" y="-1606223"/>
            <a:ext cx="3102866" cy="3118458"/>
          </a:xfrm>
          <a:custGeom>
            <a:avLst/>
            <a:gdLst/>
            <a:ahLst/>
            <a:cxnLst/>
            <a:rect l="l" t="t" r="r" b="b"/>
            <a:pathLst>
              <a:path w="3102866" h="3118458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 rot="-10800000">
            <a:off x="16027349" y="-1201274"/>
            <a:ext cx="4270056" cy="3746974"/>
          </a:xfrm>
          <a:custGeom>
            <a:avLst/>
            <a:gdLst/>
            <a:ahLst/>
            <a:cxnLst/>
            <a:rect l="l" t="t" r="r" b="b"/>
            <a:pathLst>
              <a:path w="4270056" h="3746974">
                <a:moveTo>
                  <a:pt x="0" y="0"/>
                </a:moveTo>
                <a:lnTo>
                  <a:pt x="4270055" y="0"/>
                </a:lnTo>
                <a:lnTo>
                  <a:pt x="4270055" y="3746974"/>
                </a:lnTo>
                <a:lnTo>
                  <a:pt x="0" y="37469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3158580" y="1381388"/>
            <a:ext cx="11970837" cy="2346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8340"/>
              </a:lnSpc>
              <a:spcBef>
                <a:spcPct val="0"/>
              </a:spcBef>
            </a:pPr>
            <a:r>
              <a:rPr lang="en-US" sz="14000" dirty="0">
                <a:solidFill>
                  <a:srgbClr val="404040"/>
                </a:solidFill>
                <a:latin typeface="Hibernate"/>
              </a:rPr>
              <a:t>DEVELOPEMENT SCHEDULE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E5696B9D-9F25-FAEB-743C-7C0F4F880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736831"/>
              </p:ext>
            </p:extLst>
          </p:nvPr>
        </p:nvGraphicFramePr>
        <p:xfrm>
          <a:off x="2481972" y="3543300"/>
          <a:ext cx="13324051" cy="533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8628">
                  <a:extLst>
                    <a:ext uri="{9D8B030D-6E8A-4147-A177-3AD203B41FA5}">
                      <a16:colId xmlns:a16="http://schemas.microsoft.com/office/drawing/2014/main" val="3368435915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118378024"/>
                    </a:ext>
                  </a:extLst>
                </a:gridCol>
                <a:gridCol w="6019800">
                  <a:extLst>
                    <a:ext uri="{9D8B030D-6E8A-4147-A177-3AD203B41FA5}">
                      <a16:colId xmlns:a16="http://schemas.microsoft.com/office/drawing/2014/main" val="4264040374"/>
                    </a:ext>
                  </a:extLst>
                </a:gridCol>
                <a:gridCol w="1175623">
                  <a:extLst>
                    <a:ext uri="{9D8B030D-6E8A-4147-A177-3AD203B41FA5}">
                      <a16:colId xmlns:a16="http://schemas.microsoft.com/office/drawing/2014/main" val="4025453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진행 주차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개발 시작할 내용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구현 세부 사항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진행률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0434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1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기획 및 객체 추상화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 err="1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볼더링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 시스템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, 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프레임워크 구상 및 기획</a:t>
                      </a:r>
                      <a:endParaRPr lang="en-US" altLang="ko-KR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20%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483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2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  <a:endParaRPr lang="en-US" altLang="ko-KR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프레임워크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프레임워크 개발 및 파일 세분화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752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3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플레이어 객체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플레이어 그래픽 리소스 제작 및 객체 구현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497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4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홀드 객체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홀드 그래픽 리소스 제작 및 객체 구현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152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5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 err="1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볼더링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 문제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 err="1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볼더링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 클리어 조건 구현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, 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문제 파일 읽기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498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6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문제 제작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문제 제작 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UI 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및 시스템 개발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, 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문제 파일 쓰기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6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7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메뉴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 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및 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UI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메뉴 제작 및 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UI 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디자인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63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8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커스터마이징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캐릭터 커스터마이징 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UI 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및 시스템 개발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41158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9766</TotalTime>
  <Words>235</Words>
  <Application>Microsoft Office PowerPoint</Application>
  <PresentationFormat>사용자 지정</PresentationFormat>
  <Paragraphs>77</Paragraphs>
  <Slides>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맑은 고딕</vt:lpstr>
      <vt:lpstr>나눔손글씨 가람연꽃</vt:lpstr>
      <vt:lpstr>Hibernate</vt:lpstr>
      <vt:lpstr>MS PGothic</vt:lpstr>
      <vt:lpstr>Calibri</vt:lpstr>
      <vt:lpstr>Arial</vt:lpstr>
      <vt:lpstr>Montserrat Classic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Watercolor Creative Project Presentation</dc:title>
  <cp:lastModifiedBy>이병욱(2022184027)</cp:lastModifiedBy>
  <cp:revision>3</cp:revision>
  <dcterms:created xsi:type="dcterms:W3CDTF">2006-08-16T00:00:00Z</dcterms:created>
  <dcterms:modified xsi:type="dcterms:W3CDTF">2023-10-14T15:31:14Z</dcterms:modified>
  <dc:identifier>DAFwTpy4C9s</dc:identifier>
</cp:coreProperties>
</file>